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2.xml" ContentType="application/inkml+xml"/>
  <Override PartName="/ppt/notesSlides/notesSlide6.xml" ContentType="application/vnd.openxmlformats-officedocument.presentationml.notesSlide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22"/>
  </p:notesMasterIdLst>
  <p:handoutMasterIdLst>
    <p:handoutMasterId r:id="rId23"/>
  </p:handoutMasterIdLst>
  <p:sldIdLst>
    <p:sldId id="438" r:id="rId2"/>
    <p:sldId id="489" r:id="rId3"/>
    <p:sldId id="450" r:id="rId4"/>
    <p:sldId id="490" r:id="rId5"/>
    <p:sldId id="458" r:id="rId6"/>
    <p:sldId id="483" r:id="rId7"/>
    <p:sldId id="485" r:id="rId8"/>
    <p:sldId id="484" r:id="rId9"/>
    <p:sldId id="491" r:id="rId10"/>
    <p:sldId id="487" r:id="rId11"/>
    <p:sldId id="488" r:id="rId12"/>
    <p:sldId id="473" r:id="rId13"/>
    <p:sldId id="471" r:id="rId14"/>
    <p:sldId id="492" r:id="rId15"/>
    <p:sldId id="474" r:id="rId16"/>
    <p:sldId id="446" r:id="rId17"/>
    <p:sldId id="457" r:id="rId18"/>
    <p:sldId id="493" r:id="rId19"/>
    <p:sldId id="475" r:id="rId20"/>
    <p:sldId id="477" r:id="rId21"/>
  </p:sldIdLst>
  <p:sldSz cx="9144000" cy="6858000" type="screen4x3"/>
  <p:notesSz cx="7010400" cy="9296400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4" autoAdjust="0"/>
    <p:restoredTop sz="72738" autoAdjust="0"/>
  </p:normalViewPr>
  <p:slideViewPr>
    <p:cSldViewPr>
      <p:cViewPr varScale="1">
        <p:scale>
          <a:sx n="89" d="100"/>
          <a:sy n="89" d="100"/>
        </p:scale>
        <p:origin x="230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8B3BC65-94C0-4D92-8CA7-61B55A9FB6C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527789FB-9487-4E3E-B1BF-5D82FAC11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3538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6.72083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7-12-06T14:09:47.82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2028 9190 0,'18'0'266,"88"0"-251,35 0 1,0 0-1,-17 0-15,-19 18 0,1-1 32,-35-17-32,-18 18 15,-18-18 1,-35 0 15,18 0-15,-1 0-1,19 0-15,17 0 16,-1 17-1,-16-17 1,-1 0 0,-17 0-16,-1 0 15,1 0 1,0 18-16,-18-18 31,17 0-15,36 0-1,-35 18 1,17-18-16,0 0 0,18 0 31,-18 0-15,-17 0-16,0 0 0,-1 0 15,1 0 1,-18 0-1,18 0 1,-18 0 0,17 0-1,1 0 1,0 0-1,-18 0-15,35 0 16,0 0-16,-17 0 16,-1 0-1,1 0 1,0 0-16,-1 0 15,1 0 1,0 0 0,-18 0-1,17 0 1,1 0-1,0-18 1,-18 18 0,17 0-16,-17-18 15,18 18-15,-1-17 47,1 17-31,0-18 15,-1 18-31,36 0 15,-17 0-15,17 0 16,-18 0-16,-18 0 16,1 0-1,0 0 1,-1 0-1,1 0-15,17 0 16,-17 0 0,17 0-16,0 0 15,18 0 1,-35 0-16,17 0 31,-17 0-31,0 0 0,-18 0 16,17 0-1,1 0 1,-1 0-1,19 0-15,-36 0 16,35 0-16,-17 0 31,17 0-31,-17 0 0,-1 0 16,1 0-1,17 0 1,0 0 0,1 0-16,-19 0 15,1 0 1,0 0-1,17 0-15,-17 0 16,-1 0 0,18 0-16,-17 0 0,17 0 15,-17 0 1,35 0-16,-35 0 31,17 0-31,0 0 16,0 0-1,1 0-15,-1 0 16,-17 0-1,35 0-15,-18 0 16,0 0 0,0 0-16,1 0 15,17 0 1,-1 0-16,1-17 15,-17 17 1,-1 0-16,0 0 16,0 0-1,1 0 1,-1 0-1,0 0-15,1 0 16,-1 0 0,18-18-1,-36 18-15,19 0 16,-1 0-16,18 0 15,-35 0 1,17 0-16,-18 0 16,36 0-1,-35 0-15,0 0 16,17 0-1,0 0-15,-17 0 16,17 0 0,0 0-1,18 0 1,0 0-16,-17 0 15,16 0-15,-34 0 32,17 0-32,-17 0 0,0 0 15,-1 0 1,1 0-1,17 0 1,-17 0-16,35 0 0,-36 0 16,1 0-1,0 0 1,-1 0-1,1 0-15,0 0 16,-18 0-16,35 0 16,-35 0-1,17 0 1,-17 0-16,18 0 15,17 0 1,-17 0 0,17 0-16,1 0 15,-19 0 1,1 0-16,35 0 31,-36 0-31,-17 0 0,36 0 203,-19 0-188,1 0 1,0 0 0,17 0-1,-17 0-15,-18 0 94,17 0-79,36 0 1,18 0-16,-36 0 16,18 0-1,-36 0 1,19 0-1,-19 0-15,1 0 110,17 0-95,1 0-15,-1 18 16,0-18-1,-17 0-15,-18 0 16,17 0 0,1 35 171,-18-35-172,0 17 1,0 1 0,0 0-1,18-1 16,-18 1-31,0 0 0,0-1 16,0 1 0,0 0-16,0-1 15,17 18-15,-17-17 16,0 0-1,0-1 1,0-17-16,0 36 16,0-19-1,0 1-15,0-18 16,0 18-1,0-1 1,0 1-16,0 17 16,0-35-1,0 18-15,0-1 16,0 1-1,0-18-15,0 18 16,0-18 0,0 17-1,0-17 1,0 18-16,0 0 0,0-1 15,0 1 1,0-1 0,0-17-16,0 36 15,0-19 1,0 1-1,0 0-15,0-1 16,0 1 0,0 0-16,0-18 15,0 35 1,0-35-1,0 18-15,0-1 16,0 1 0,0-18-16,0 17 15,0 1 1,0 0-1,0-1-15,0-17 16,0 18-16,0 17 16,0-17-1,0-18 1,0 35-16,0-17 15,0-1 1,0 1-16,0 0 16,0-18-16,0 35 15,0-35 1,0 18-16,0 17 31,0-35-15,0 35-1,0-17 1,0 0-1,0-1-15,0 1 16,0-1-16,0 1 16,0 0-1,0-1-15,0-17 16,0 36-1,0-36 1,0 17-16,0 1 16,0-18-16,0 18 15,0-1-15,0 18 16,0-35-1,0 18 1,0 17-16,0-35 16,-17 36 15,17-19-16,0 1 1,0 0-16,-18-1 16,0 18-1,18-35 1,0 18-16,0 0 31,-17-1-15,-1-17-1,18 18 1,-17 0-1,17-1-15,-18-17 32,18 0-17,-18 18 1,1-18-1,-1 0 1,0 0 0,1 18-16,17-1 15,-36-17 1,19 0-16,-1 18 15,-17-18 1,0 0-16,17 17 0,0-17 16,-17 0 15,17 0-31,1 0 0,-36 0 15,35 18 17,1-18-32,-1 0 0,-17 0 15,17 0 1,-35 0-1,35 0-15,-34 0 16,34 0 0,0 0-16,1 0 15,-19 0 1,1 0-16,17 0 15,-17 0-15,0 18 16,0-18 0,-1 0-1,-17 0-15,18 0 16,-35 0-1,34 0-15,19 0 16,-19 0 0,1 0-1,0 0 1,0 0-16,-18 0 15,17 0 1,1 0-16,-18 0 31,35 0-31,1 0 16,-1 0-16,1 0 0,-1 0 15,-17 0 1,35 0 0,-18 0-1,-17 0-15,17 0 16,-17 0-16,0 0 15,-18 0 1,17 0-16,-17 0 16,18 0-1,-18 0 1,18 0-16,0 0 15,-1 0 1,19 0 0,-19 0-16,19 0 15,-1 17 1,-17-17-16,0 0 15,-1 0 1,1 0 0,0 0-16,0 0 15,-18 0-15,17 0 16,1 0-1,0 0-15,17 0 16,-17 0 0,17 0-16,-17 0 15,-18 0 1,18 0-1,-18 0 1,0 0-16,18 0 16,-18 0-16,17 0 15,19 0 1,-36 0-16,35 18 31,-17-18-31,0 0 16,-36 0-1,36 0-15,0 0 16,-18 0-1,35 0-15,-35 0 16,18 0 0,17 0-16,-17 0 15,0 0-15,-1 0 16,19 0-1,-1 0 1,-35 0 0,36 0-16,-19 0 15,19 0-15,-1 0 16,0 0-1,1 0 1,-1 0 0,0 0-16,-17 0 15,18 0 1,-36 0-16,35 0 15,-17 0 1,-1 0-16,19 0 16,-1 0-1,-17 0-15,0 0 16,17 0-1,-17 0-15,-1 0 16,1 0 0,0 0-16,0 0 15,-1 0 1,1 0-1,17 0 1,-17 0-16,0 0 16,17 0-16,0 0 15,18 0 1,-17 0-16,-18 0 15,35 0 1,-18 0 0,-17 0-16,35 0 15,-36 0 1,1 0-16,17 0 15,1 0 1,-18 0-16,35 0 16,-18 0 15,0 0-31,1 0 0,-1 0 15,0 0 1,1 0 0,-19 0-16,36 0 15,-35 0-15,18 0 16,17 0-1,-36 0-15,19 0 16,-1 0 0,0 0-1,-17 0-15,17 0 16,1 0-1,-18 0 1,17 0 0,0 0-16,-17 0 15,35 0 1,-18 0-1,18 0-15,-35 0 16,35 0-16,-35 0 16,-1 0-1,1-18 1,18 18-16,-19 0 15,19 0 1,-1 0 0,-17 0-16,-1 0 15,36 0 1,-35 0-1,0-17-15,17 17 16,1-18 0,-19 18-1,36 0 1,-35-18-16,0 18 0,17 0 31,0 0-15,18-17-16,-17 17 15,17 0 1,-18 0-16,1-18 15,-54-17 1,71 35 15,-35-18-31,17 18 0,0-17 16,1 17-1,17 0-15,-18 0 16,18-18 0,-17 18-16,-1 0 15,0 0 1,1 0-1,-1-18 1,18 18 0,-18 0-16,18 0 15,-35 0 1,17-17-1,-17-1 17,35 18-17,-17-18 1,-19 1-1,36-1 1,-17 1 0,-1 17-1,18-18 1,-18 18-1,18-18 1,-17 1 0,-1 17-1,18-18 1,0 18-1,-18-18 17,18 18-17,-17-17-15,17-1 16,-18 0-1,18 18 1,-17-17 15,17-1-15,0-17-16,0 17 31,-18 1-15,18 17-1,0-18-15,0 0 16,0 1-1,-18-1 1,18 0-16,0 1 16,0-1 15,0 1-31,0-1 15,0 0 1,0 1 0,0-1-16,0 0 15,0 1 1,0-19 15,0 36-15,0-17-1,0-1 1,0 18-1,0-18-15,0 18 16,0-17 0,0 17-16,0-18 15,0 1 1,0 17-16,0-18 31,0 0-15,18 1-16,-18-1 31,0 18-16,0-18 1,0 1 0,0-19-1,0 36 1,0-17-16,0-1 15,0 1 1,18-1 15,-18 18-31,0-18 16,17 1-1,-17 17 1,0-18 0,0 18-16,0-18 15,0 1 1,0-1-1,0 0 1,0 1 0,0-1-1,0 0 1,0 18-1,18-17 1,-18-1 0,0 1-1,0 17-15,17-18 16,-17 0-1,0 1-15,18 17 16,-18-18 0,0 0-1,0 1 1,0-1 15,18 18-31,-1-35 0,-17 35 31,0-35-31,18 35 0,-18-18 16,0 0-1,0 1 1,18-1 0,-18 0-16,17 18 15,-17-17 1,0-1-16,18 18 15,-18-18 1,0 1 0,0 17-1,0-18 16,0 18-31,0-17 32,0-1-32,18 0 0,-1 1 15,-17-1-15,18 0 31,-18 1-31,0 17 16,0-18 0,0 18-1,0-18 16,17 1-15,-17 17 0,18-18-1,-18 18 1,0-35-16,18 35 31,-18-18 0,0 18 0,17-35 1,1 35-17,-18-18 126,18 1-126,-18-1 16,17 18 47,1 0-62,0 0-16,-18 0 31,17-18-31,1 18 16,-1 0-1,-17 0 1,18 0 62,17-17-62,-17 17 327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6.72083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7-12-06T14:10:47.95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4269 8749 0,'17'0'172,"19"0"-157,16 0-15,19 0 16,-36 0 0,1 0-1,-1 0-15,0 0 16,-17 0-1,-1 0 17,-17 0-17,18 0-15,0 0 16,-1 0-1,1 0 1,-18 0 0,18 0-1,-1 0 1,-17 0-16,18 0 15,0 0-15,-1 0 16,1 0 0,-1 0-16,19 0 15,-1 0 1,0 0-16,18 0 15,-35 0 1,17 0 0,0 0-1,1 0-15,-19 0 16,19 0-1,-19 0-15,1 0 16,-1 0-16,-17 0 16,18 0-1,0 0 1,-1 0-16,1 0 15,17 0 1,-17 0-16,17 0 16,1 0-1,-19 0-15,1 0 16,35 0-1,-36 0-15,1 0 16,17-18 0,-17 18-1,0 0-15,34 0 16,-34 0-1,17 0-15,-17 0 16,17 0 0,1 0-1,-19 0 1,1 0-16,17 0 15,-35 0 1,35 0-16,-17 0 16,0 0-1,-1 0 1,19 0-16,-19 0 15,1 0 1,17 0-16,-17 0 16,-1 0-1,19 0-15,-1 0 16,-35 0-16,35 0 15,-17 0 1,0 0-16,-1 0 16,-17 0-1,18 0-15,-1 0 16,1 0-1,0 0 1,-1 0 0,1 0-16,0 0 0,-18 0 15,17 0 1,19-17-1,-19 17-15,1 0 16,17 0 0,-17 0-16,-1 0 15,19 0 1,-19 0-1,1 0 1,17 0-16,-17 0 16,0 0-1,-1 0-15,1 0 16,-1 0-1,19 0 1,-19 0-16,1 0 16,0 0-16,17 0 15,-35 0 1,18 0-1,-1 0 1,1 0-16,-1 0 16,19 0-1,-1 0-15,-17 0 31,-1 17-31,1-17 16,0 0 0,-1 0-1,1 0 1,-1 0-1,19 0 1,-19 0 0,1 0-16,0 0 15,-1 0-15,1 18 31,0-18-31,-1 0 32,-17 0-17,18 0-15,-18 0 16,35 18-1,-35-18 1,18 0 0,-1 0-16,1 0 15,0 0 1,-18 0-16,17 0 62,1 0-46,-18 0-1,18 0 1,-18 0-16,17 0 16,-17 0-1,36 0 141,-36 0-15,35 0-141,0 0 15,18 17 1,-35-17-16,-1 18 31,1-18-31,0 0 94,-1 0-79,1 0 1,17 0-16,-17 17 15,-1-17 1,-17 0 46,18 18-62,-18-18 32,18 35-17,-1-17 1,-17 0 15,0-1 0,18-17 0,-18 18-15,0 0 0,0-1-1,18-17 1,-18 35 15,17-17 0,-17 0-15,0-18-1,0 17-15,0-17 16,0 18 0,0 0-1,0-18-15,0 17 16,0-17 15,0 18-31,0-18 31,0 18 0,0-1-31,0-17 16,18 18 0,-18-18-1,0 18 1,0-1-1,0-17 1,0 18 0,0-18-1,0 35 1,0-17-1,0-18 17,0 17-32,0 1 15,0 0 1,0-18-1,0 35 1,0-35 0,0 18-1,0-18 1,0 17-16,0 1 15,0-1-15,0-17 32,0 36-32,0-36 15,0 17 1,0-17-1,0 18 1,0 0 0,0-1-16,0-17 15,0 36-15,0-36 0,0 17 16,0 18-1,0-35 1,0 36 0,0-19-16,0-17 15,0 36-15,0-1 16,0-17-1,0 17-15,0-18 32,0-17-32,0 36 0,0-19 31,0 19-31,0-19 15,0 1 1,0 0-16,0 17 31,0-17-31,0 17 0,0-18 31,0 1-31,0 0 16,0 17-16,0-17 16,0-1-16,0 1 15,0 17 1,0-35-1,0 35-15,0-17 16,0-18 0,0 35-1,0-17-15,0 0 16,0-1-16,0 1 15,0 0 1,0-1 0,0 1-16,0 0 15,0-1 1,0 1-1,0-1-15,0 1 16,0 17 0,0-35-1,0 18-15,0 0 16,0-1-1,0 19 1,0-19 0,0 1-16,0 17 15,0-35 1,0 18-1,0-1-15,0 19 0,-18-1 16,18 0 0,0-17-1,0-1-15,0 36 16,0-35-1,-17 17 1,17 1-16,0-1 16,-18-18-1,18 19 1,0-1-16,0-35 15,0 35-15,0-17 32,0 0-32,-18-1 0,18 19 15,0-36 1,0 17-16,0 1 15,-17 17 17,17-17-32,-18-1 0,18 1 15,0 0 1,0-1-1,0 19-15,0-19 16,-18 1 0,18-18-16,0 35 15,0-35 1,0 18-1,0-18-15,0 17 16,0 1-16,0 0 31,0-1 0,0-17 1,0 18-17,0 0 1,0-1-1,0-17 1,0 18 0,0 0-1,0-18 1,0 17 15,0-17 16,0 18-32,0-1 17,0-17-17,0 18-15,0-18 16,0 18-16,0-18 15,0 17 1,0 1-16,0 0 16,0-18-1,0 17 1,0 1-1,0-18-15,0 18 16,0-18 78,0 17-48,0 1-14,0-18 14,0 17-46,0-17 16,-35 36 0,35-19 15,0 1-16,-18 0 1,1-18 0,17 35 15,-35-35-16,35 18 17,-36-1-32,19-17 15,-19 18 1,19-18-16,-1 17 15,-35 1 1,18-18 0,17 18-16,-17-1 15,-18-17 1,0 0-16,18 18 15,-18 0 1,35-18-16,-17 0 16,17 0-1,18 17 1,-35-17-16,-18 0 15,36 0-15,-19 0 32,1 18-32,17-18 0,-17 0 15,17 0 1,-17 0-1,35 18 1,-35-18-16,17 0 16,-52 0-1,52 0-15,-17 0 16,0 0-1,-1 0 1,-17 0-16,36 17 16,-1-17-16,0 0 15,1 0 1,-1 0-1,-35 0-15,36 0 16,-19 0 0,-17 0-16,36 0 15,-19 0 1,-16 0-1,-19 0 1,36 0-16,-1 0 0,1 0 16,0 0-1,17 0 1,1 0-16,-19 0 15,36 0 1,-17 0-16,-36 0 16,35 0-1,-17 0 1,-18 0-1,18 0-15,-1 0 16,-17 0 0,36 0-16,-1 0 15,-17 0 1,0 0-16,-1 0 15,1-17 1,0-1-16,17 18 16,-17-18-1,0 18-15,-1 0 16,19-17-1,-19 17 1,1 0-16,17 0 16,1-18-1,-18 18-15,17-18 16,0 18-1,1 0-15,-1 0 16,18 0 0,-18 0-16,-17-17 31,35 17-16,-35 0 1,35 0 0,-18 0-16,18 0 15,-35 0-15,35 0 31,-18-18-31,18 18 32,-17 0-17,-1-18 1,0 18-1,18 0 1,-35 0 0,35 0-16,-35 0 0,35-17 15,-18-1 1,1 18-1,-1 0-15,18 0 16,-18 0 0,1 0-1,-1 0 1,0-17-16,1 17 15,-19 0 1,1-18-16,35 18 16,-35 0-1,0 0-15,35 0 31,-18 0-15,0-18 0,18 18-16,-17 0 15,-1 0 1,0 0-16,18 0 15,-17 0 1,-1-17-16,0 17 94,1-18-79,17 18 1,-18-18-16,1 1 15,17 17 1,-18-18 0,18 18 15,0-18-16,-18 1 1,1-18 0,17 35-1,0-18 1,0 18-1,0-18-15,0 1 16,0-1 15,0 0-31,0 1 0,0-1 16,-18 0-1,18 1-15,0 17 16,0-18 0,0 18-16,0-35 15,0 17 1,0 1-1,0 17 1,0-18 0,0 0-16,0 1 15,0 17 1,0-18-1,0 0-15,0 1 16,0-1 0,0 18-16,0-35 31,0 17-31,0 1 15,0-1-15,0 0 0,0 1 32,0-1-32,0 0 15,0 1 1,0 17-1,0-18-15,0 0 0,0-17 16,0 18 0,0-1-1,0-17 1,0 17-1,0 0-15,0 1 16,0-1 0,0 0-16,18 1 15,-18 17 1,0-18-1,0 0-15,0 1 32,0 17-17,0-18-15,0 1 16,0-1-16,0 0 31,0-17-15,17 35-1,-17-18 1,0-17-16,0 35 15,0-18 1,18-17-16,-18 35 31,0-17-31,0-1 0,0 0 16,0 18-1,0-35 1,0 35-16,0-35 16,18 17-1,-18 0 1,0 1-1,0-1-15,0 1 16,17-19 0,-17 36-1,0-35-15,0 17 16,0 1-1,0-1 1,0 0-16,0 1 16,0-1-1,0-17-15,0 35 16,0-35-1,0 17 1,0 0 0,0 1-16,0 17 15,0-18 1,0 0-1,0 18 1,0-17-16,0-1 16,0 0-1,0 18 1,0-17-16,0 17 15,0-18 1,0 1-16,0 17 16,0-18-1,0 0-15,0 1 16,0 17-16,0-18 15,0-17 1,0 17-16,0 0 16,0-17-1,0 35-15,0-17 16,0-19-1,0 36 1,0-35-16,0 17 16,0 18-1,0-17-15,0-1 16,0 0-1,0 18 1,0-35 0,18 17-1,-18 1 1,0 17 15,0-18-31,0-17 16,0 17-16,0 1 15,0-1 1,0 0-1,0-17-15,0 17 16,0 1 0,0-1-1,0-17-15,0 17 16,0-17-16,0 17 15,0 1 1,0-1 0,0 18-1,0-18-15,0 1 0,0-1 16,0 18-1,0-17 1,0-1-16,0 0 16,0 18-1,0-17 1,0-1-16,0 0 15,0 1 1,0 17-16,0-18 16,0 0-1,0 1 1,0-1-1,0 1-15,0 17 16,0-18-16,17 0 16,-17 1-16,0-1 15,0 0 1,0 1-1,0 17-15,0-18 16,0 0 0,0 18-1,0-17 1,0-19-1,0 36 1,18-35 0,-18 18-1,18 17 1,-18-36-1,0 19 1,0-1 0,0 18-16,0-18 15,0 18 1,0-17-1,0 17 1,0-36 15,0 36-15,0-17-16,0 17 15,0-18 1,0 1-16,0-1 16,0 18 15,0-18-31,0 1 0,0 17 15,0-18 1,0 18 0,0-18 15,0 18-16,0-17 126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84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56.72083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7-12-06T14:11:27.97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3757 1958 0,'0'0'140,"0"0"-124,-35 0 0,35 0-1,-35 0 1,35 0-1,-18 0-15,18 0 16,-18 0 0,1 0-1,-1 0-15,-17 0 16,35 0-16,-36 0 15,19 0-15,17 0 16,-18 0 0,0 0-1,1 0-15,-1 0 16,1 0-16,17 0 31,-36 0-31,19 0 16,-1 0-1,-17 0 1,-1 0-16,36 0 0,-35 18 15,18-18 1,17 0 0,-18 0-16,0 17 15,1-17 1,-1 18-16,0-18 15,1 0 1,-1 0 0,18 0-1,-18 0-15,-17 35 16,35-35-1,-35 0 1,35 18-16,-35-18 16,17 0-1,0 17-15,1 1 31,17-18-31,-36 18 0,36-18 16,-17 17 0,-1-17-1,1 18 1,-1 0-16,0-1 15,18-17 1,-35 18-16,35-1 16,0-17-1,-18 18-15,18-18 16,0 35-16,-17-35 15,-1 18 1,18 17 0,0-35-1,-18 36-15,1-19 16,17 1-1,0 17-15,0-35 16,-18 18 0,18-1-1,0 1-15,0 0 16,0-1-1,0 1-15,0 17 16,-18-17 0,18 0-16,-17-1 15,17 18-15,0-17 16,0 0-1,0-1 1,0 1-16,0-18 16,0 35-1,0-17-15,0-18 31,0 35-31,0-17 16,0 0 0,0-1-16,0 1 15,0-1 1,0 19-16,0-36 15,0 35-15,0-17 16,0-1 0,17 19-16,-17-19 15,0 1 1,18 17-1,-18-35-15,18 35 16,-18-17 0,35 17-1,-35-17-15,35 17 16,-17 0-16,-18-35 15,18 36 1,-1-19-16,-17 1 31,18 0-31,0-1 16,-18 1-1,35 17-15,-18-17 16,19 35 0,17-36-16,-36 19 15,1-36 1,0 35-16,-1-35 15,-17 18 1,18-18 0,-1 17-1,1 1 16,0-18-31,-1 18 32,19-1-17,-36-17 1,35 18-16,-17-1 15,-1-17 17,1 18-17,-18-18 1,35 18-16,0-18 15,-17 17 17,53 19-32,-71-36 0,35 0 15,-18 0 1,36 0-16,-35 17 15,0 1 1,-1-18 0,1 0-16,0 0 15,-1 0 1,1 0-16,17 0 15,-35 0 1,35 0 0,18 18-16,0-18 15,-17 17 1,16 1-1,-34-18-15,17 0 16,-35 0 0,18 0-1,0 0-15,-1 0 16,-17 0-1,18 0-15,17 0 16,1 0 0,-1 0-1,-18 0-15,36 0 0,-53 0 31,18 0-31,-18 0 0,18 0 16,-18 0 15,17 0-31,1 0 0,0 0 16,-1 0-1,1 0-15,-1 0 16,1 0 0,17 0-16,-35 0 31,18-18-31,-18 18 0,35 0 15,-35 0 1,18 0 0,-18 0-1,35-17-15,-17 17 16,-1 0-1,-17 0-15,18-18 16,-18 0 0,18 18-16,-18 0 15,17 0 1,1-17-1,0-1 1,-1 0 0,1 18-16,-18-17 15,18 17 1,-1-18-1,1 0 1,-18 18 0,18-17-16,-1-1 15,1 18-15,-18-17 31,35-1-31,-35 0 16,18 18-16,-1-17 31,-17 17-15,18-18-1,-18 0-15,18 18 16,-18-17-16,17 17 16,1-18-16,-18 18 31,18-35-16,-18 35 1,17-36 15,1 36-15,-18-17-16,0 17 0,0-35 31,35 17-15,-35 0-1,18-17 1,-18 35-16,17-35 15,-17-1 17,0 19-17,0-1-15,0 1 16,0-1-1,18 0-15,-18 1 16,0-1-16,18 0 16,-18 1-1,0-19 1,0 19-16,0-1 15,0-17 1,0 17 0,0 1-1,0-19-15,0 36 0,17-17 16,-17 17-1,0-18 1,0 0-16,0 1 16,0-1-1,0 1-15,0-19 16,0 19-1,0 17 1,0-18-16,0 0 16,0-17-1,0 35 1,0-18-16,0 18 15,0-35 1,0 35 0,0-18-16,0-17 31,0 18-31,0-1 15,0 0 17,0 1-32,0-1 0,0-35 31,0 53-16,0-18 1,0 18 0,0-17-16,0-1 15,-17-35 48,-1 53-48,18-17-15,-18-1 16,1 0-1,17-17 1,-18 35 15,18-18-31,0 18 16,-18-17-1,1-1 1,17 18 0,-18-18-16,1-17 0,-1 18 15,0-1 1,-17 0-1,0-35-15,-1 36 16,19-19 0,-1 19-16,-17-1 31,35 18-16,-18 0 17,1 0-17,-1 0-15,18-17 16,-35 17-16,-1 0 15,1-18 1,0 18-16,0 0 16,-18 0-1,17 0 1,1-18-16,0 1 15,-18-1 1,18 18-16,-1 0 16,19-18-1,-36 18-15,18 0 31,35-17-31,-36 17 0,19 0 16,-19 0 0,19 0-1,-19 0 1,19 0-16,-19 0 15,1-18-15,0 18 32,0 0-32,17 0 0,0 0 15,1 0 1,17 0-1,-18-18 1,18 18-16,-18 0 31,1 0-31,-18 0 16,17 0-1,0 0 1,1 0 0,17 0-16,-18 0 15,18 0 1,-35 0-1,35 0 1,-18 0-16,0 0 16,18 0-1</inkml:trace>
</inkml:ink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F08B660A-993D-4742-9140-67033B0CAD45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E3A738F1-A547-47C8-A871-F26497DD3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54192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We are doing</a:t>
            </a:r>
            <a:r>
              <a:rPr lang="en-US" sz="1200" baseline="0" dirty="0" smtClean="0"/>
              <a:t> lots of things in a variety of formats, but the common element that ties them all together is s</a:t>
            </a:r>
            <a:r>
              <a:rPr lang="en-US" sz="1200" dirty="0" smtClean="0"/>
              <a:t>cenario-based learning.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CAA40-A4C7-42B1-8099-2228B41C29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070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Research suggest</a:t>
            </a:r>
            <a:r>
              <a:rPr lang="en-US" sz="1200" baseline="0" dirty="0" smtClean="0"/>
              <a:t>s </a:t>
            </a:r>
            <a:r>
              <a:rPr lang="en-US" sz="1200" baseline="0" dirty="0"/>
              <a:t> </a:t>
            </a:r>
            <a:endParaRPr lang="en-US" sz="1200" baseline="0" dirty="0" smtClean="0"/>
          </a:p>
          <a:p>
            <a:pPr marL="228600" indent="-228600">
              <a:buAutoNum type="arabicPeriod"/>
            </a:pPr>
            <a:r>
              <a:rPr lang="en-US" sz="1200" baseline="0" dirty="0" smtClean="0"/>
              <a:t>Our brains are wired for remembering stories.</a:t>
            </a:r>
          </a:p>
          <a:p>
            <a:pPr marL="228600" indent="-228600">
              <a:buAutoNum type="arabicPeriod"/>
            </a:pPr>
            <a:r>
              <a:rPr lang="en-US" sz="1200" baseline="0" dirty="0" smtClean="0"/>
              <a:t>Grounding content in stories helps us remember better.</a:t>
            </a:r>
          </a:p>
          <a:p>
            <a:pPr marL="228600" indent="-228600">
              <a:buAutoNum type="arabicPeriod"/>
            </a:pPr>
            <a:r>
              <a:rPr lang="en-US" sz="1200" baseline="0" dirty="0" smtClean="0"/>
              <a:t>Making decisions in realistic learning contexts serves as rehearsal or practice for real-world application of those skills. Helps people transfer their learned skills to real world situations.</a:t>
            </a:r>
          </a:p>
          <a:p>
            <a:pPr marL="0" indent="0">
              <a:buNone/>
            </a:pPr>
            <a:endParaRPr lang="en-US" sz="1200" baseline="0" dirty="0" smtClean="0"/>
          </a:p>
          <a:p>
            <a:pPr marL="228600" indent="-228600">
              <a:buAutoNum type="arabicPeriod"/>
            </a:pPr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CAA40-A4C7-42B1-8099-2228B41C29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10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Avoid attorney-client</a:t>
            </a:r>
            <a:r>
              <a:rPr lang="en-US" baseline="0" dirty="0" smtClean="0"/>
              <a:t> privilege problems:  make sure you include an Upjohn statement as to who you represent.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38F1-A547-47C8-A871-F26497DD373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750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r>
              <a:rPr lang="en-US" baseline="0" dirty="0" smtClean="0"/>
              <a:t> drivers are:</a:t>
            </a:r>
          </a:p>
          <a:p>
            <a:r>
              <a:rPr lang="en-US" baseline="0" dirty="0" smtClean="0"/>
              <a:t>Expenses</a:t>
            </a:r>
          </a:p>
          <a:p>
            <a:r>
              <a:rPr lang="en-US" baseline="0" dirty="0" smtClean="0"/>
              <a:t>   Overhead</a:t>
            </a:r>
          </a:p>
          <a:p>
            <a:r>
              <a:rPr lang="en-US" baseline="0" dirty="0" smtClean="0"/>
              <a:t>    Timekeeper compensation</a:t>
            </a:r>
          </a:p>
          <a:p>
            <a:r>
              <a:rPr lang="en-US" baseline="0" dirty="0" smtClean="0"/>
              <a:t>Revenue</a:t>
            </a:r>
          </a:p>
          <a:p>
            <a:r>
              <a:rPr lang="en-US" baseline="0" dirty="0" smtClean="0"/>
              <a:t>    Hours</a:t>
            </a:r>
          </a:p>
          <a:p>
            <a:r>
              <a:rPr lang="en-US" baseline="0" dirty="0" smtClean="0"/>
              <a:t>    Rates/pricing</a:t>
            </a:r>
          </a:p>
          <a:p>
            <a:r>
              <a:rPr lang="en-US" baseline="0" dirty="0" smtClean="0"/>
              <a:t>    Realization</a:t>
            </a:r>
          </a:p>
          <a:p>
            <a:r>
              <a:rPr lang="en-US" baseline="0" dirty="0" smtClean="0"/>
              <a:t> Leverage      non-equity lawyers</a:t>
            </a:r>
          </a:p>
          <a:p>
            <a:r>
              <a:rPr lang="en-US" baseline="0" dirty="0" smtClean="0"/>
              <a:t>                     ------------------------</a:t>
            </a:r>
          </a:p>
          <a:p>
            <a:r>
              <a:rPr lang="en-US" baseline="0" dirty="0" smtClean="0"/>
              <a:t>                        equity partners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38F1-A547-47C8-A871-F26497DD37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75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	</a:t>
            </a:r>
          </a:p>
          <a:p>
            <a:r>
              <a:rPr lang="en-US" baseline="0" dirty="0" smtClean="0"/>
              <a:t>	</a:t>
            </a:r>
          </a:p>
          <a:p>
            <a:r>
              <a:rPr lang="en-US" baseline="0" dirty="0" smtClean="0"/>
              <a:t>Client name is RMC (take off on GMC). Requisite Motor Company.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38F1-A547-47C8-A871-F26497DD373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385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A738F1-A547-47C8-A871-F26497DD373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33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D9BFA2E4-3EAE-48FA-A736-4272F1FFC6CE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C3E444A4-B713-4527-93F2-349DDFD159E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i="0" u="none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b="0" i="0" u="none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customXml" Target="../ink/ink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561975" y="1143000"/>
            <a:ext cx="7772400" cy="3200400"/>
          </a:xfrm>
        </p:spPr>
        <p:txBody>
          <a:bodyPr/>
          <a:lstStyle/>
          <a:p>
            <a:pPr algn="ctr"/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/>
              <a:t/>
            </a:r>
            <a:br>
              <a:rPr lang="en-US" sz="4400" dirty="0"/>
            </a:br>
            <a:r>
              <a:rPr lang="en-US" sz="4400" dirty="0" smtClean="0"/>
              <a:t>Executive </a:t>
            </a:r>
            <a:br>
              <a:rPr lang="en-US" sz="4400" dirty="0" smtClean="0"/>
            </a:br>
            <a:r>
              <a:rPr lang="en-US" sz="4400" dirty="0" smtClean="0"/>
              <a:t>committee </a:t>
            </a: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dirty="0" smtClean="0"/>
              <a:t>Meeting</a:t>
            </a:r>
            <a:br>
              <a:rPr lang="en-US" sz="4400" dirty="0" smtClean="0"/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1800" dirty="0" smtClean="0"/>
              <a:t>December 6, 2017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6" name="Picture 5" descr="PLI Logo 1.0 with full name full height 185C_S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810" y="5151239"/>
            <a:ext cx="2222730" cy="639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322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7924800" cy="1447800"/>
          </a:xfrm>
        </p:spPr>
        <p:txBody>
          <a:bodyPr>
            <a:normAutofit/>
          </a:bodyPr>
          <a:lstStyle/>
          <a:p>
            <a:r>
              <a:rPr lang="en-US" dirty="0" smtClean="0"/>
              <a:t>Conduct a successful Interview of the administrative assistant to the </a:t>
            </a:r>
            <a:r>
              <a:rPr lang="en-US" dirty="0" err="1" smtClean="0"/>
              <a:t>Cfo</a:t>
            </a:r>
            <a:r>
              <a:rPr lang="en-US" dirty="0" smtClean="0"/>
              <a:t>. </a:t>
            </a:r>
          </a:p>
          <a:p>
            <a:r>
              <a:rPr lang="en-US" dirty="0" smtClean="0"/>
              <a:t>The CFO </a:t>
            </a:r>
            <a:r>
              <a:rPr lang="en-US" dirty="0" smtClean="0"/>
              <a:t>is accused of sexual harassment.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897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Improving Law Firm Profitability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090733">
            <a:off x="2196764" y="2678719"/>
            <a:ext cx="6530998" cy="3713188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65879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Improving Law Firm Profitability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090733">
            <a:off x="4184292" y="2199207"/>
            <a:ext cx="4671105" cy="2655749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342900" y="1676400"/>
            <a:ext cx="4381500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Goal: </a:t>
            </a:r>
            <a:r>
              <a:rPr lang="en-US" sz="2000" b="1" dirty="0"/>
              <a:t>Advise a firm on how to</a:t>
            </a:r>
          </a:p>
          <a:p>
            <a:r>
              <a:rPr lang="en-US" sz="2000" b="1" dirty="0"/>
              <a:t>make profitability </a:t>
            </a:r>
            <a:r>
              <a:rPr lang="en-US" sz="2000" b="1" dirty="0" smtClean="0"/>
              <a:t>improvements.</a:t>
            </a:r>
            <a:endParaRPr lang="en-US" sz="2000" b="1" dirty="0"/>
          </a:p>
          <a:p>
            <a:endParaRPr lang="en-US" sz="2000" b="1" dirty="0" smtClean="0"/>
          </a:p>
          <a:p>
            <a:endParaRPr lang="en-US" sz="2000" b="1" dirty="0"/>
          </a:p>
          <a:p>
            <a:pPr lvl="1" indent="-182880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US" sz="2000" dirty="0"/>
              <a:t>Identify opportunities</a:t>
            </a:r>
          </a:p>
          <a:p>
            <a:pPr lvl="1" indent="-182880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US" sz="2000" dirty="0"/>
              <a:t>Evaluate expenses </a:t>
            </a:r>
          </a:p>
          <a:p>
            <a:pPr lvl="1" indent="-182880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US" sz="2000" dirty="0"/>
              <a:t>Evaluate revenue</a:t>
            </a:r>
          </a:p>
          <a:p>
            <a:pPr lvl="1" indent="-182880">
              <a:spcBef>
                <a:spcPct val="20000"/>
              </a:spcBef>
              <a:buClr>
                <a:schemeClr val="tx2"/>
              </a:buClr>
              <a:buFont typeface="Arial" pitchFamily="34" charset="0"/>
              <a:buChar char="•"/>
            </a:pPr>
            <a:r>
              <a:rPr lang="en-US" sz="2000" dirty="0"/>
              <a:t>Make suggestions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2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0091" y="457200"/>
            <a:ext cx="7117426" cy="601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6126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0091" y="457200"/>
            <a:ext cx="7117426" cy="60198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1530360" y="3117960"/>
              <a:ext cx="1321200" cy="1327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14520" y="3054240"/>
                <a:ext cx="1352880" cy="1454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484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Evaluate firm Expenses by hearing from attorneys assigned to a client and make a recommendation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2130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8534400" cy="13716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The Financial statements game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Goal: Advise a firm client who wants a recommendation on a company to invest in. </a:t>
            </a:r>
          </a:p>
          <a:p>
            <a:endParaRPr lang="en-US" dirty="0"/>
          </a:p>
          <a:p>
            <a:pPr lvl="1"/>
            <a:r>
              <a:rPr lang="en-US" dirty="0" smtClean="0"/>
              <a:t>Analyze </a:t>
            </a:r>
            <a:r>
              <a:rPr lang="en-US" dirty="0"/>
              <a:t>the </a:t>
            </a:r>
            <a:r>
              <a:rPr lang="en-US" dirty="0" smtClean="0"/>
              <a:t>financials</a:t>
            </a:r>
          </a:p>
          <a:p>
            <a:pPr lvl="1"/>
            <a:r>
              <a:rPr lang="en-US" dirty="0" smtClean="0"/>
              <a:t>Interview the principals</a:t>
            </a:r>
          </a:p>
          <a:p>
            <a:pPr lvl="1"/>
            <a:r>
              <a:rPr lang="en-US" dirty="0" smtClean="0"/>
              <a:t>Identify “red flags”</a:t>
            </a:r>
          </a:p>
          <a:p>
            <a:pPr lvl="1"/>
            <a:r>
              <a:rPr lang="en-US" dirty="0" smtClean="0"/>
              <a:t>Make a recommendation</a:t>
            </a:r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09126">
            <a:off x="3946338" y="3354299"/>
            <a:ext cx="4629229" cy="2741051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24314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-12865"/>
            <a:ext cx="8958970" cy="5727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74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-12865"/>
            <a:ext cx="8958970" cy="572786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952560" y="660240"/>
              <a:ext cx="889200" cy="749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36720" y="596880"/>
                <a:ext cx="920880" cy="87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164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7391400" cy="1828800"/>
          </a:xfrm>
        </p:spPr>
        <p:txBody>
          <a:bodyPr>
            <a:normAutofit/>
          </a:bodyPr>
          <a:lstStyle/>
          <a:p>
            <a:r>
              <a:rPr lang="en-US" dirty="0"/>
              <a:t>Interview </a:t>
            </a:r>
            <a:r>
              <a:rPr lang="en-US" dirty="0" smtClean="0"/>
              <a:t>a CFO. </a:t>
            </a:r>
            <a:r>
              <a:rPr lang="en-US" dirty="0"/>
              <a:t>Identify any “red flags” that signal problems with the numbers </a:t>
            </a:r>
            <a:r>
              <a:rPr lang="en-US" dirty="0" smtClean="0"/>
              <a:t>in </a:t>
            </a:r>
            <a:r>
              <a:rPr lang="en-US" dirty="0"/>
              <a:t>the financial statements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9910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5029200"/>
          </a:xfrm>
        </p:spPr>
        <p:txBody>
          <a:bodyPr/>
          <a:lstStyle/>
          <a:p>
            <a:pPr algn="ctr"/>
            <a:r>
              <a:rPr lang="en-US" sz="4400" dirty="0" smtClean="0"/>
              <a:t>Interactive </a:t>
            </a:r>
            <a:br>
              <a:rPr lang="en-US" sz="4400" dirty="0" smtClean="0"/>
            </a:br>
            <a:r>
              <a:rPr lang="en-US" sz="4400" dirty="0" smtClean="0"/>
              <a:t>learning center </a:t>
            </a:r>
            <a:br>
              <a:rPr lang="en-US" sz="4400" dirty="0" smtClean="0"/>
            </a:br>
            <a:r>
              <a:rPr lang="en-US" sz="4400" dirty="0" smtClean="0"/>
              <a:t>(</a:t>
            </a:r>
            <a:r>
              <a:rPr lang="en-US" sz="4400" dirty="0" err="1" smtClean="0"/>
              <a:t>ilc</a:t>
            </a:r>
            <a:r>
              <a:rPr lang="en-US" sz="4400" dirty="0" smtClean="0"/>
              <a:t>)</a:t>
            </a:r>
            <a:br>
              <a:rPr lang="en-US" sz="4400" dirty="0" smtClean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4000" dirty="0" smtClean="0"/>
              <a:t>program demos</a:t>
            </a:r>
            <a:br>
              <a:rPr lang="en-US" sz="4000" dirty="0" smtClean="0"/>
            </a:br>
            <a:endParaRPr lang="en-US" sz="40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520325" y="4229098"/>
            <a:ext cx="3646149" cy="838201"/>
          </a:xfrm>
        </p:spPr>
        <p:txBody>
          <a:bodyPr>
            <a:normAutofit/>
          </a:bodyPr>
          <a:lstStyle/>
          <a:p>
            <a:pPr algn="ctr"/>
            <a:r>
              <a:rPr lang="en-US" dirty="0" err="1" smtClean="0"/>
              <a:t>jc</a:t>
            </a:r>
            <a:r>
              <a:rPr lang="en-US" dirty="0" smtClean="0"/>
              <a:t> </a:t>
            </a:r>
            <a:r>
              <a:rPr lang="en-US" dirty="0" err="1" smtClean="0"/>
              <a:t>kinnamon</a:t>
            </a:r>
            <a:r>
              <a:rPr lang="en-US" dirty="0" smtClean="0"/>
              <a:t>, </a:t>
            </a:r>
            <a:r>
              <a:rPr lang="en-US" dirty="0" err="1" smtClean="0"/>
              <a:t>ph.d.</a:t>
            </a:r>
            <a:endParaRPr lang="en-US" dirty="0" smtClean="0"/>
          </a:p>
          <a:p>
            <a:pPr algn="ctr"/>
            <a:r>
              <a:rPr lang="en-US" dirty="0" smtClean="0"/>
              <a:t>Director, </a:t>
            </a:r>
            <a:r>
              <a:rPr lang="en-US" dirty="0" err="1" smtClean="0"/>
              <a:t>r&amp;D</a:t>
            </a:r>
            <a:endParaRPr lang="en-US" dirty="0" smtClean="0"/>
          </a:p>
        </p:txBody>
      </p:sp>
      <p:pic>
        <p:nvPicPr>
          <p:cNvPr id="6" name="Picture 5" descr="PLI Logo 1.0 with full name full height 185C_S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024" y="5715000"/>
            <a:ext cx="1428750" cy="411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207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362200"/>
            <a:ext cx="8458200" cy="1371600"/>
          </a:xfrm>
        </p:spPr>
        <p:txBody>
          <a:bodyPr/>
          <a:lstStyle/>
          <a:p>
            <a:pPr algn="ctr"/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5255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r="3181" b="517"/>
          <a:stretch/>
        </p:blipFill>
        <p:spPr>
          <a:xfrm>
            <a:off x="5282907" y="3578575"/>
            <a:ext cx="3635117" cy="2142585"/>
          </a:xfrm>
          <a:prstGeom prst="rect">
            <a:avLst/>
          </a:prstGeom>
          <a:ln w="25400">
            <a:solidFill>
              <a:schemeClr val="bg1">
                <a:lumMod val="50000"/>
              </a:schemeClr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142024" y="1170215"/>
            <a:ext cx="2465985" cy="3793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 smtClean="0"/>
          </a:p>
          <a:p>
            <a:r>
              <a:rPr lang="en-US" sz="3200" b="1" dirty="0" smtClean="0">
                <a:solidFill>
                  <a:srgbClr val="FF0000"/>
                </a:solidFill>
              </a:rPr>
              <a:t>SCENARIO-</a:t>
            </a:r>
            <a:endParaRPr lang="en-US" sz="3200" b="1" dirty="0">
              <a:solidFill>
                <a:srgbClr val="FF0000"/>
              </a:solidFill>
            </a:endParaRPr>
          </a:p>
          <a:p>
            <a:r>
              <a:rPr lang="en-US" sz="3200" b="1" dirty="0">
                <a:solidFill>
                  <a:srgbClr val="FF0000"/>
                </a:solidFill>
              </a:rPr>
              <a:t>BASED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LEARNING</a:t>
            </a:r>
          </a:p>
          <a:p>
            <a:endParaRPr lang="en-US" sz="3750" dirty="0"/>
          </a:p>
          <a:p>
            <a:endParaRPr lang="en-US" sz="3750" dirty="0"/>
          </a:p>
          <a:p>
            <a:endParaRPr lang="en-US" sz="375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1151042"/>
            <a:ext cx="3092957" cy="1997286"/>
          </a:xfrm>
          <a:prstGeom prst="rect">
            <a:avLst/>
          </a:prstGeom>
          <a:ln w="25400">
            <a:solidFill>
              <a:schemeClr val="bg1">
                <a:lumMod val="50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6"/>
          <a:stretch/>
        </p:blipFill>
        <p:spPr>
          <a:xfrm>
            <a:off x="2895600" y="1166571"/>
            <a:ext cx="2678157" cy="1981755"/>
          </a:xfrm>
          <a:prstGeom prst="rect">
            <a:avLst/>
          </a:prstGeom>
          <a:solidFill>
            <a:schemeClr val="bg1"/>
          </a:solidFill>
          <a:ln w="25400">
            <a:solidFill>
              <a:schemeClr val="bg1">
                <a:lumMod val="5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387F554-AD3C-4811-9C5B-4550212344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072" y="3578576"/>
            <a:ext cx="3243869" cy="2140736"/>
          </a:xfrm>
          <a:prstGeom prst="rect">
            <a:avLst/>
          </a:prstGeom>
          <a:ln w="25400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784149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3"/>
          <a:srcRect r="3181" b="517"/>
          <a:stretch/>
        </p:blipFill>
        <p:spPr>
          <a:xfrm>
            <a:off x="5282907" y="3578575"/>
            <a:ext cx="3635117" cy="2142585"/>
          </a:xfrm>
          <a:prstGeom prst="rect">
            <a:avLst/>
          </a:prstGeom>
          <a:ln w="25400">
            <a:solidFill>
              <a:schemeClr val="bg1">
                <a:lumMod val="50000"/>
              </a:schemeClr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142024" y="1170215"/>
            <a:ext cx="2465985" cy="3793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dirty="0" smtClean="0"/>
          </a:p>
          <a:p>
            <a:r>
              <a:rPr lang="en-US" sz="3200" b="1" dirty="0" smtClean="0">
                <a:solidFill>
                  <a:srgbClr val="FF0000"/>
                </a:solidFill>
              </a:rPr>
              <a:t>SCENARIO-</a:t>
            </a:r>
            <a:endParaRPr lang="en-US" sz="3200" b="1" dirty="0">
              <a:solidFill>
                <a:srgbClr val="FF0000"/>
              </a:solidFill>
            </a:endParaRPr>
          </a:p>
          <a:p>
            <a:r>
              <a:rPr lang="en-US" sz="3200" b="1" dirty="0">
                <a:solidFill>
                  <a:srgbClr val="FF0000"/>
                </a:solidFill>
              </a:rPr>
              <a:t>BASED</a:t>
            </a:r>
          </a:p>
          <a:p>
            <a:r>
              <a:rPr lang="en-US" sz="3200" b="1" dirty="0">
                <a:solidFill>
                  <a:srgbClr val="FF0000"/>
                </a:solidFill>
              </a:rPr>
              <a:t>LEARNING</a:t>
            </a:r>
          </a:p>
          <a:p>
            <a:endParaRPr lang="en-US" sz="3750" dirty="0"/>
          </a:p>
          <a:p>
            <a:endParaRPr lang="en-US" sz="3750" dirty="0"/>
          </a:p>
          <a:p>
            <a:endParaRPr lang="en-US" sz="375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1151042"/>
            <a:ext cx="3092957" cy="1997286"/>
          </a:xfrm>
          <a:prstGeom prst="rect">
            <a:avLst/>
          </a:prstGeom>
          <a:ln w="25400">
            <a:solidFill>
              <a:schemeClr val="bg1">
                <a:lumMod val="50000"/>
              </a:schemeClr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36"/>
          <a:stretch/>
        </p:blipFill>
        <p:spPr>
          <a:xfrm>
            <a:off x="2895600" y="1166571"/>
            <a:ext cx="2678157" cy="1981755"/>
          </a:xfrm>
          <a:prstGeom prst="rect">
            <a:avLst/>
          </a:prstGeom>
          <a:solidFill>
            <a:schemeClr val="bg1"/>
          </a:solidFill>
          <a:ln w="25400">
            <a:solidFill>
              <a:schemeClr val="bg1">
                <a:lumMod val="50000"/>
              </a:schemeClr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387F554-AD3C-4811-9C5B-45502123443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072" y="3578576"/>
            <a:ext cx="3243869" cy="2140736"/>
          </a:xfrm>
          <a:prstGeom prst="rect">
            <a:avLst/>
          </a:prstGeom>
          <a:ln w="25400">
            <a:solidFill>
              <a:schemeClr val="bg1">
                <a:lumMod val="50000"/>
              </a:schemeClr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152400" y="3733800"/>
            <a:ext cx="1752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</a:rPr>
              <a:t>But why?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8674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6019800"/>
          </a:xfrm>
        </p:spPr>
        <p:txBody>
          <a:bodyPr/>
          <a:lstStyle/>
          <a:p>
            <a:r>
              <a:rPr lang="en-US" sz="6000" dirty="0" smtClean="0"/>
              <a:t/>
            </a:r>
            <a:br>
              <a:rPr lang="en-US" sz="6000" dirty="0" smtClean="0"/>
            </a:br>
            <a:r>
              <a:rPr lang="en-US" sz="6000" dirty="0" smtClean="0">
                <a:solidFill>
                  <a:srgbClr val="FF0000"/>
                </a:solidFill>
              </a:rPr>
              <a:t>Demos</a:t>
            </a:r>
            <a:br>
              <a:rPr lang="en-US" sz="6000" dirty="0" smtClean="0">
                <a:solidFill>
                  <a:srgbClr val="FF0000"/>
                </a:solidFill>
              </a:rPr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/>
              <a:t>Conducting Internal </a:t>
            </a:r>
            <a:r>
              <a:rPr lang="en-US" sz="3200" dirty="0" smtClean="0"/>
              <a:t>Investigations</a:t>
            </a:r>
            <a:br>
              <a:rPr lang="en-US" sz="32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/>
              <a:t>improving </a:t>
            </a:r>
            <a:r>
              <a:rPr lang="en-US" sz="3200" dirty="0" smtClean="0"/>
              <a:t>law firm profitability</a:t>
            </a:r>
            <a:br>
              <a:rPr lang="en-US" sz="3200" dirty="0" smtClean="0"/>
            </a:b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understanding </a:t>
            </a:r>
            <a:br>
              <a:rPr lang="en-US" sz="3200" dirty="0" smtClean="0"/>
            </a:br>
            <a:r>
              <a:rPr lang="en-US" sz="3200" dirty="0" smtClean="0"/>
              <a:t>Financial Statements</a:t>
            </a:r>
            <a:br>
              <a:rPr lang="en-US" sz="3200" dirty="0" smtClean="0"/>
            </a:br>
            <a:r>
              <a:rPr lang="en-US" sz="3200" dirty="0" smtClean="0"/>
              <a:t> </a:t>
            </a:r>
            <a:br>
              <a:rPr lang="en-US" sz="3200" dirty="0" smtClean="0"/>
            </a:b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11490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8600"/>
            <a:ext cx="8153400" cy="13716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Internal investigations GAME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Goal: Conduct an investigation of a sexual harassment charge at a client company and make a report to the General Counsel</a:t>
            </a:r>
          </a:p>
          <a:p>
            <a:endParaRPr lang="en-US" dirty="0"/>
          </a:p>
          <a:p>
            <a:pPr lvl="1"/>
            <a:r>
              <a:rPr lang="en-US" dirty="0" smtClean="0"/>
              <a:t>Plan and conduct interviews</a:t>
            </a:r>
          </a:p>
          <a:p>
            <a:pPr lvl="1"/>
            <a:r>
              <a:rPr lang="en-US" dirty="0" smtClean="0"/>
              <a:t>Conduct fact finding and reporting</a:t>
            </a:r>
          </a:p>
          <a:p>
            <a:pPr lvl="1"/>
            <a:r>
              <a:rPr lang="en-US" dirty="0" smtClean="0"/>
              <a:t>Avoid attorney-client </a:t>
            </a:r>
            <a:r>
              <a:rPr lang="en-US" dirty="0"/>
              <a:t>privilege problems</a:t>
            </a:r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23164">
            <a:off x="5551593" y="4492422"/>
            <a:ext cx="3125115" cy="2062366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99583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ra intake call 48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400" y="762000"/>
            <a:ext cx="7848600" cy="5850350"/>
          </a:xfrm>
        </p:spPr>
      </p:pic>
    </p:spTree>
    <p:extLst>
      <p:ext uri="{BB962C8B-B14F-4D97-AF65-F5344CB8AC3E}">
        <p14:creationId xmlns:p14="http://schemas.microsoft.com/office/powerpoint/2010/main" val="2344655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" y="347662"/>
            <a:ext cx="8782050" cy="61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28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975" y="347662"/>
            <a:ext cx="8782050" cy="616267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/>
              <p14:cNvContentPartPr/>
              <p14:nvPr/>
            </p14:nvContentPartPr>
            <p14:xfrm>
              <a:off x="558720" y="3257640"/>
              <a:ext cx="2337120" cy="768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42880" y="3193920"/>
                <a:ext cx="2368800" cy="895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8629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UIDATA" val="&lt;database version=&quot;11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R&amp;amp;D Update To Sales Team &amp;quot;&quot;/&gt;&lt;property id=&quot;20307&quot; value=&quot;438&quot;/&gt;&lt;/object&gt;&lt;object type=&quot;3&quot; unique_id=&quot;10004&quot;&gt;&lt;property id=&quot;20148&quot; value=&quot;5&quot;/&gt;&lt;property id=&quot;20300&quot; value=&quot;Slide 2 - &amp;quot;  interactive  learning  center&amp;quot;&quot;/&gt;&lt;property id=&quot;20307&quot; value=&quot;363&quot;/&gt;&lt;/object&gt;&lt;object type=&quot;3&quot; unique_id=&quot;10005&quot;&gt;&lt;property id=&quot;20148&quot; value=&quot;5&quot;/&gt;&lt;property id=&quot;20300&quot; value=&quot;Slide 3&quot;/&gt;&lt;property id=&quot;20307&quot; value=&quot;364&quot;/&gt;&lt;/object&gt;&lt;object type=&quot;3&quot; unique_id=&quot;10006&quot;&gt;&lt;property id=&quot;20148&quot; value=&quot;5&quot;/&gt;&lt;property id=&quot;20300&quot; value=&quot;Slide 4 - &amp;quot;Learning innovation&amp;quot;&quot;/&gt;&lt;property id=&quot;20307&quot; value=&quot;382&quot;/&gt;&lt;/object&gt;&lt;object type=&quot;3&quot; unique_id=&quot;10007&quot;&gt;&lt;property id=&quot;20148&quot; value=&quot;5&quot;/&gt;&lt;property id=&quot;20300&quot; value=&quot;Slide 5 - &amp;quot;Instructional design&amp;quot;&quot;/&gt;&lt;property id=&quot;20307&quot; value=&quot;338&quot;/&gt;&lt;/object&gt;&lt;object type=&quot;3&quot; unique_id=&quot;10008&quot;&gt;&lt;property id=&quot;20148&quot; value=&quot;5&quot;/&gt;&lt;property id=&quot;20300&quot; value=&quot;Slide 6&quot;/&gt;&lt;property id=&quot;20307&quot; value=&quot;326&quot;/&gt;&lt;/object&gt;&lt;object type=&quot;3&quot; unique_id=&quot;10009&quot;&gt;&lt;property id=&quot;20148&quot; value=&quot;5&quot;/&gt;&lt;property id=&quot;20300&quot; value=&quot;Slide 7 - &amp;quot; dual mission&amp;quot;&quot;/&gt;&lt;property id=&quot;20307&quot; value=&quot;424&quot;/&gt;&lt;/object&gt;&lt;object type=&quot;3&quot; unique_id=&quot;10010&quot;&gt;&lt;property id=&quot;20148&quot; value=&quot;5&quot;/&gt;&lt;property id=&quot;20300&quot; value=&quot;Slide 8 - &amp;quot;enhanced Live Programs &amp;quot;&quot;/&gt;&lt;property id=&quot;20307&quot; value=&quot;403&quot;/&gt;&lt;/object&gt;&lt;object type=&quot;3&quot; unique_id=&quot;10011&quot;&gt;&lt;property id=&quot;20148&quot; value=&quot;5&quot;/&gt;&lt;property id=&quot;20300&quot; value=&quot;Slide 9 - &amp;quot;Internal Investigations 2017 enhanced Live PrograMS&amp;quot;&quot;/&gt;&lt;property id=&quot;20307&quot; value=&quot;404&quot;/&gt;&lt;/object&gt;&lt;object type=&quot;3&quot; unique_id=&quot;10012&quot;&gt;&lt;property id=&quot;20148&quot; value=&quot;5&quot;/&gt;&lt;property id=&quot;20300&quot; value=&quot;Slide 10 - &amp;quot;In action enhanced Live Programs&amp;quot;&quot;/&gt;&lt;property id=&quot;20307&quot; value=&quot;409&quot;/&gt;&lt;/object&gt;&lt;object type=&quot;3&quot; unique_id=&quot;10013&quot;&gt;&lt;property id=&quot;20148&quot; value=&quot;5&quot;/&gt;&lt;property id=&quot;20300&quot; value=&quot;Slide 11&quot;/&gt;&lt;property id=&quot;20307&quot; value=&quot;411&quot;/&gt;&lt;/object&gt;&lt;object type=&quot;3&quot; unique_id=&quot;10014&quot;&gt;&lt;property id=&quot;20148&quot; value=&quot;5&quot;/&gt;&lt;property id=&quot;20300&quot; value=&quot;Slide 12&quot;/&gt;&lt;property id=&quot;20307&quot; value=&quot;425&quot;/&gt;&lt;/object&gt;&lt;object type=&quot;3&quot; unique_id=&quot;10015&quot;&gt;&lt;property id=&quot;20148&quot; value=&quot;5&quot;/&gt;&lt;property id=&quot;20300&quot; value=&quot;Slide 13 - &amp;quot; dual mission&amp;quot;&quot;/&gt;&lt;property id=&quot;20307&quot; value=&quot;446&quot;/&gt;&lt;/object&gt;&lt;object type=&quot;3&quot; unique_id=&quot;10016&quot;&gt;&lt;property id=&quot;20148&quot; value=&quot;5&quot;/&gt;&lt;property id=&quot;20300&quot; value=&quot;Slide 14&quot;/&gt;&lt;property id=&quot;20307&quot; value=&quot;428&quot;/&gt;&lt;/object&gt;&lt;object type=&quot;3&quot; unique_id=&quot;10017&quot;&gt;&lt;property id=&quot;20148&quot; value=&quot;5&quot;/&gt;&lt;property id=&quot;20300&quot; value=&quot;Slide 15&quot;/&gt;&lt;property id=&quot;20307&quot; value=&quot;439&quot;/&gt;&lt;/object&gt;&lt;object type=&quot;3&quot; unique_id=&quot;10018&quot;&gt;&lt;property id=&quot;20148&quot; value=&quot;5&quot;/&gt;&lt;property id=&quot;20300&quot; value=&quot;Slide 16&quot;/&gt;&lt;property id=&quot;20307&quot; value=&quot;440&quot;/&gt;&lt;/object&gt;&lt;object type=&quot;3&quot; unique_id=&quot;10019&quot;&gt;&lt;property id=&quot;20148&quot; value=&quot;5&quot;/&gt;&lt;property id=&quot;20300&quot; value=&quot;Slide 17&quot;/&gt;&lt;property id=&quot;20307&quot; value=&quot;441&quot;/&gt;&lt;/object&gt;&lt;object type=&quot;3&quot; unique_id=&quot;10020&quot;&gt;&lt;property id=&quot;20148&quot; value=&quot;5&quot;/&gt;&lt;property id=&quot;20300&quot; value=&quot;Slide 18&quot;/&gt;&lt;property id=&quot;20307&quot; value=&quot;355&quot;/&gt;&lt;/object&gt;&lt;object type=&quot;3&quot; unique_id=&quot;10021&quot;&gt;&lt;property id=&quot;20148&quot; value=&quot;5&quot;/&gt;&lt;property id=&quot;20300&quot; value=&quot;Slide 19&quot;/&gt;&lt;property id=&quot;20307&quot; value=&quot;356&quot;/&gt;&lt;/object&gt;&lt;object type=&quot;3&quot; unique_id=&quot;10022&quot;&gt;&lt;property id=&quot;20148&quot; value=&quot;5&quot;/&gt;&lt;property id=&quot;20300&quot; value=&quot;Slide 20 - &amp;quot;2017 annual Programs&amp;quot;&quot;/&gt;&lt;property id=&quot;20307&quot; value=&quot;419&quot;/&gt;&lt;/object&gt;&lt;object type=&quot;3&quot; unique_id=&quot;10023&quot;&gt;&lt;property id=&quot;20148&quot; value=&quot;5&quot;/&gt;&lt;property id=&quot;20300&quot; value=&quot;Slide 21 - &amp;quot;Pro bono MooCs (1 week)&amp;quot;&quot;/&gt;&lt;property id=&quot;20307&quot; value=&quot;418&quot;/&gt;&lt;/object&gt;&lt;object type=&quot;3&quot; unique_id=&quot;10024&quot;&gt;&lt;property id=&quot;20148&quot; value=&quot;5&quot;/&gt;&lt;property id=&quot;20300&quot; value=&quot;Slide 22 - &amp;quot;Patent Law Practice (10 weeks)&amp;quot;&quot;/&gt;&lt;property id=&quot;20307&quot; value=&quot;417&quot;/&gt;&lt;/object&gt;&lt;object type=&quot;3&quot; unique_id=&quot;10025&quot;&gt;&lt;property id=&quot;20148&quot; value=&quot;5&quot;/&gt;&lt;property id=&quot;20300&quot; value=&quot;Slide 23 - &amp;quot;Participant feedback&amp;quot;&quot;/&gt;&lt;property id=&quot;20307&quot; value=&quot;432&quot;/&gt;&lt;/object&gt;&lt;object type=&quot;3&quot; unique_id=&quot;10026&quot;&gt;&lt;property id=&quot;20148&quot; value=&quot;5&quot;/&gt;&lt;property id=&quot;20300&quot; value=&quot;Slide 24 - &amp;quot;Participant feedback&amp;quot;&quot;/&gt;&lt;property id=&quot;20307&quot; value=&quot;442&quot;/&gt;&lt;/object&gt;&lt;object type=&quot;3&quot; unique_id=&quot;10027&quot;&gt;&lt;property id=&quot;20148&quot; value=&quot;5&quot;/&gt;&lt;property id=&quot;20300&quot; value=&quot;Slide 25 - &amp;quot;participant feedback&amp;quot;&quot;/&gt;&lt;property id=&quot;20307&quot; value=&quot;433&quot;/&gt;&lt;/object&gt;&lt;object type=&quot;3&quot; unique_id=&quot;10028&quot;&gt;&lt;property id=&quot;20148&quot; value=&quot;5&quot;/&gt;&lt;property id=&quot;20300&quot; value=&quot;Slide 26 - &amp;quot;Measuring results&amp;quot;&quot;/&gt;&lt;property id=&quot;20307&quot; value=&quot;434&quot;/&gt;&lt;/object&gt;&lt;object type=&quot;3&quot; unique_id=&quot;10029&quot;&gt;&lt;property id=&quot;20148&quot; value=&quot;5&quot;/&gt;&lt;property id=&quot;20300&quot; value=&quot;Slide 27 - &amp;quot;Qualitative results&amp;quot;&quot;/&gt;&lt;property id=&quot;20307&quot; value=&quot;435&quot;/&gt;&lt;/object&gt;&lt;object type=&quot;3&quot; unique_id=&quot;10030&quot;&gt;&lt;property id=&quot;20148&quot; value=&quot;5&quot;/&gt;&lt;property id=&quot;20300&quot; value=&quot;Slide 28 - &amp;quot;Awards&amp;quot;&quot;/&gt;&lt;property id=&quot;20307&quot; value=&quot;443&quot;/&gt;&lt;/object&gt;&lt;object type=&quot;3&quot; unique_id=&quot;10031&quot;&gt;&lt;property id=&quot;20148&quot; value=&quot;5&quot;/&gt;&lt;property id=&quot;20300&quot; value=&quot;Slide 29 - &amp;quot;Awards&amp;quot;&quot;/&gt;&lt;property id=&quot;20307&quot; value=&quot;447&quot;/&gt;&lt;/object&gt;&lt;object type=&quot;3&quot; unique_id=&quot;10032&quot;&gt;&lt;property id=&quot;20148&quot; value=&quot;5&quot;/&gt;&lt;property id=&quot;20300&quot; value=&quot;Slide 30 - &amp;quot;Marketing Trailers&amp;quot;&quot;/&gt;&lt;property id=&quot;20307&quot; value=&quot;365&quot;/&gt;&lt;/object&gt;&lt;object type=&quot;3&quot; unique_id=&quot;10033&quot;&gt;&lt;property id=&quot;20148&quot; value=&quot;5&quot;/&gt;&lt;property id=&quot;20300&quot; value=&quot;Slide 31 - &amp;quot;Marketing One-sheets&amp;quot;&quot;/&gt;&lt;property id=&quot;20307&quot; value=&quot;366&quot;/&gt;&lt;/object&gt;&lt;object type=&quot;3&quot; unique_id=&quot;10034&quot;&gt;&lt;property id=&quot;20148&quot; value=&quot;5&quot;/&gt;&lt;property id=&quot;20300&quot; value=&quot;Slide 32 - &amp;quot;Marketing Presentations&amp;quot;&quot;/&gt;&lt;property id=&quot;20307&quot; value=&quot;368&quot;/&gt;&lt;/object&gt;&lt;object type=&quot;3&quot; unique_id=&quot;10035&quot;&gt;&lt;property id=&quot;20148&quot; value=&quot;5&quot;/&gt;&lt;property id=&quot;20300&quot; value=&quot;Slide 33 - &amp;quot;Marketing / CLE accreditation Program DESCRIPTIONS&amp;quot;&quot;/&gt;&lt;property id=&quot;20307&quot; value=&quot;367&quot;/&gt;&lt;/object&gt;&lt;object type=&quot;3&quot; unique_id=&quot;10036&quot;&gt;&lt;property id=&quot;20148&quot; value=&quot;5&quot;/&gt;&lt;property id=&quot;20300&quot; value=&quot;Slide 34 - &amp;quot;resources for sales support&amp;quot;&quot;/&gt;&lt;property id=&quot;20307&quot; value=&quot;448&quot;/&gt;&lt;/object&gt;&lt;object type=&quot;3&quot; unique_id=&quot;10037&quot;&gt;&lt;property id=&quot;20148&quot; value=&quot;5&quot;/&gt;&lt;property id=&quot;20300&quot; value=&quot;Slide 35 - &amp;quot;Thanks for your support!  &amp;quot;&quot;/&gt;&lt;property id=&quot;20307&quot; value=&quot;445&quot;/&gt;&lt;/object&gt;&lt;object type=&quot;3&quot; unique_id=&quot;10038&quot;&gt;&lt;property id=&quot;20148&quot; value=&quot;5&quot;/&gt;&lt;property id=&quot;20300&quot; value=&quot;Slide 36&quot;/&gt;&lt;property id=&quot;20307&quot; value=&quot;420&quot;/&gt;&lt;/object&gt;&lt;object type=&quot;3&quot; unique_id=&quot;10039&quot;&gt;&lt;property id=&quot;20148&quot; value=&quot;5&quot;/&gt;&lt;property id=&quot;20300&quot; value=&quot;Slide 37&quot;/&gt;&lt;property id=&quot;20307&quot; value=&quot;444&quot;/&gt;&lt;/object&gt;&lt;/object&gt;&lt;object type=&quot;8&quot; unique_id=&quot;10078&quot;&gt;&lt;/object&gt;&lt;/object&gt;&lt;/database&gt;"/>
  <p:tag name="MMPROD_NEXTUNIQUEID" val="10009"/>
  <p:tag name="SECTOMILLISECCONVERTED" val="1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</Template>
  <TotalTime>9339</TotalTime>
  <Words>303</Words>
  <Application>Microsoft Office PowerPoint</Application>
  <PresentationFormat>On-screen Show (4:3)</PresentationFormat>
  <Paragraphs>73</Paragraphs>
  <Slides>20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Arial Black</vt:lpstr>
      <vt:lpstr>Calibri</vt:lpstr>
      <vt:lpstr>Essential</vt:lpstr>
      <vt:lpstr>  Executive  committee  Meeting  December 6, 2017 </vt:lpstr>
      <vt:lpstr>Interactive  learning center  (ilc)  program demos </vt:lpstr>
      <vt:lpstr>PowerPoint Presentation</vt:lpstr>
      <vt:lpstr>PowerPoint Presentation</vt:lpstr>
      <vt:lpstr> Demos   Conducting Internal Investigations  improving law firm profitability  understanding  Financial Statements   </vt:lpstr>
      <vt:lpstr>Internal investigations GAME</vt:lpstr>
      <vt:lpstr>PowerPoint Presentation</vt:lpstr>
      <vt:lpstr>PowerPoint Presentation</vt:lpstr>
      <vt:lpstr>PowerPoint Presentation</vt:lpstr>
      <vt:lpstr>demo</vt:lpstr>
      <vt:lpstr>Improving Law Firm Profitability</vt:lpstr>
      <vt:lpstr>Improving Law Firm Profitability</vt:lpstr>
      <vt:lpstr>PowerPoint Presentation</vt:lpstr>
      <vt:lpstr>PowerPoint Presentation</vt:lpstr>
      <vt:lpstr>demo</vt:lpstr>
      <vt:lpstr>The Financial statements game</vt:lpstr>
      <vt:lpstr>PowerPoint Presentation</vt:lpstr>
      <vt:lpstr>PowerPoint Presentation</vt:lpstr>
      <vt:lpstr>demo</vt:lpstr>
      <vt:lpstr>Questions?</vt:lpstr>
    </vt:vector>
  </TitlesOfParts>
  <Company>Practising Law Institute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Planning Timeline</dc:title>
  <dc:creator>Krista M. Gundersen</dc:creator>
  <cp:lastModifiedBy>JC Kinnamon</cp:lastModifiedBy>
  <cp:revision>788</cp:revision>
  <cp:lastPrinted>2017-12-05T23:29:59Z</cp:lastPrinted>
  <dcterms:created xsi:type="dcterms:W3CDTF">2016-09-29T15:14:47Z</dcterms:created>
  <dcterms:modified xsi:type="dcterms:W3CDTF">2017-12-06T15:52:03Z</dcterms:modified>
</cp:coreProperties>
</file>

<file path=docProps/thumbnail.jpeg>
</file>